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azydog" charset="1" panose="00000000000000000000"/>
      <p:regular r:id="rId16"/>
    </p:embeddedFont>
    <p:embeddedFont>
      <p:font typeface="Public Sans" charset="1" panose="00000000000000000000"/>
      <p:regular r:id="rId17"/>
    </p:embeddedFont>
    <p:embeddedFont>
      <p:font typeface="Public Sans Bold" charset="1" panose="00000000000000000000"/>
      <p:regular r:id="rId18"/>
    </p:embeddedFont>
    <p:embeddedFont>
      <p:font typeface="Public Sans Medium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jpe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30.png" Type="http://schemas.openxmlformats.org/officeDocument/2006/relationships/image"/><Relationship Id="rId3" Target="../media/image4.png" Type="http://schemas.openxmlformats.org/officeDocument/2006/relationships/image"/><Relationship Id="rId30" Target="../media/image31.svg" Type="http://schemas.openxmlformats.org/officeDocument/2006/relationships/image"/><Relationship Id="rId31" Target="../media/image2.png" Type="http://schemas.openxmlformats.org/officeDocument/2006/relationships/image"/><Relationship Id="rId32" Target="../media/image3.svg" Type="http://schemas.openxmlformats.org/officeDocument/2006/relationships/image"/><Relationship Id="rId33" Target="../media/image53.png" Type="http://schemas.openxmlformats.org/officeDocument/2006/relationships/image"/><Relationship Id="rId34" Target="../media/image54.svg" Type="http://schemas.openxmlformats.org/officeDocument/2006/relationships/image"/><Relationship Id="rId35" Target="../media/image55.png" Type="http://schemas.openxmlformats.org/officeDocument/2006/relationships/image"/><Relationship Id="rId36" Target="../media/image56.svg" Type="http://schemas.openxmlformats.org/officeDocument/2006/relationships/image"/><Relationship Id="rId37" Target="../media/image57.png" Type="http://schemas.openxmlformats.org/officeDocument/2006/relationships/image"/><Relationship Id="rId38" Target="../media/image58.svg" Type="http://schemas.openxmlformats.org/officeDocument/2006/relationships/image"/><Relationship Id="rId39" Target="../media/image59.png" Type="http://schemas.openxmlformats.org/officeDocument/2006/relationships/image"/><Relationship Id="rId4" Target="../media/image5.svg" Type="http://schemas.openxmlformats.org/officeDocument/2006/relationships/image"/><Relationship Id="rId40" Target="../media/image60.svg" Type="http://schemas.openxmlformats.org/officeDocument/2006/relationships/image"/><Relationship Id="rId41" Target="../media/image61.png" Type="http://schemas.openxmlformats.org/officeDocument/2006/relationships/image"/><Relationship Id="rId42" Target="../media/image62.svg" Type="http://schemas.openxmlformats.org/officeDocument/2006/relationships/image"/><Relationship Id="rId43" Target="../media/image63.png" Type="http://schemas.openxmlformats.org/officeDocument/2006/relationships/image"/><Relationship Id="rId44" Target="../media/image64.svg" Type="http://schemas.openxmlformats.org/officeDocument/2006/relationships/image"/><Relationship Id="rId45" Target="../media/image65.png" Type="http://schemas.openxmlformats.org/officeDocument/2006/relationships/image"/><Relationship Id="rId46" Target="../media/image66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33.jpe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4.jpe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embeddings/oleObject1.bin" Type="http://schemas.openxmlformats.org/officeDocument/2006/relationships/oleObject"/><Relationship Id="rId12" Target="../media/image39.jpeg" Type="http://schemas.openxmlformats.org/officeDocument/2006/relationships/image"/><Relationship Id="rId13" Target="../media/VAGN_acPyfU.mp4" Type="http://schemas.openxmlformats.org/officeDocument/2006/relationships/video"/><Relationship Id="rId14" Target="../media/VAGN_acPyfU.mp4" Type="http://schemas.microsoft.com/office/2007/relationships/media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gif" Type="http://schemas.openxmlformats.org/officeDocument/2006/relationships/image"/><Relationship Id="rId14" Target="../media/image49.gif" Type="http://schemas.openxmlformats.org/officeDocument/2006/relationships/image"/><Relationship Id="rId15" Target="../media/image50.jpeg" Type="http://schemas.openxmlformats.org/officeDocument/2006/relationships/image"/><Relationship Id="rId16" Target="../media/VAGeFNPAaGA.mp4" Type="http://schemas.openxmlformats.org/officeDocument/2006/relationships/video"/><Relationship Id="rId17" Target="../media/VAGeFNPAaGA.mp4" Type="http://schemas.microsoft.com/office/2007/relationships/media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7592" y="1426329"/>
            <a:ext cx="11252816" cy="284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evaluacion contacto con el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6434" y="7418767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6"/>
                </a:lnTo>
                <a:lnTo>
                  <a:pt x="0" y="26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739179">
            <a:off x="3085285" y="1384527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8"/>
                </a:lnTo>
                <a:lnTo>
                  <a:pt x="0" y="1121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24564">
            <a:off x="14462211" y="256712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564908" y="6702506"/>
            <a:ext cx="4509562" cy="4509562"/>
          </a:xfrm>
          <a:custGeom>
            <a:avLst/>
            <a:gdLst/>
            <a:ahLst/>
            <a:cxnLst/>
            <a:rect r="r" b="b" t="t" l="l"/>
            <a:pathLst>
              <a:path h="4509562" w="4509562">
                <a:moveTo>
                  <a:pt x="0" y="0"/>
                </a:moveTo>
                <a:lnTo>
                  <a:pt x="4509563" y="0"/>
                </a:lnTo>
                <a:lnTo>
                  <a:pt x="4509563" y="4509562"/>
                </a:lnTo>
                <a:lnTo>
                  <a:pt x="0" y="4509562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87370" y="4281625"/>
            <a:ext cx="11252816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docente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2091778" y="5845621"/>
            <a:ext cx="2049969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nombre: isaac chamorro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0E6ED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0" y="8134365"/>
            <a:ext cx="1789599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80">
                <a:solidFill>
                  <a:srgbClr val="D0E6E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GitHub: https://github.com/IsaacJacobo/EVALUACION-CONTACTO-CON-EL-DOCENTE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0443833" y="1735767"/>
            <a:ext cx="6815467" cy="681546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126" y="0"/>
                  </a:moveTo>
                  <a:lnTo>
                    <a:pt x="786674" y="0"/>
                  </a:lnTo>
                  <a:cubicBezTo>
                    <a:pt x="793603" y="0"/>
                    <a:pt x="800248" y="2753"/>
                    <a:pt x="805148" y="7652"/>
                  </a:cubicBezTo>
                  <a:cubicBezTo>
                    <a:pt x="810047" y="12552"/>
                    <a:pt x="812800" y="19197"/>
                    <a:pt x="812800" y="26126"/>
                  </a:cubicBezTo>
                  <a:lnTo>
                    <a:pt x="812800" y="786674"/>
                  </a:lnTo>
                  <a:cubicBezTo>
                    <a:pt x="812800" y="793603"/>
                    <a:pt x="810047" y="800248"/>
                    <a:pt x="805148" y="805148"/>
                  </a:cubicBezTo>
                  <a:cubicBezTo>
                    <a:pt x="800248" y="810047"/>
                    <a:pt x="793603" y="812800"/>
                    <a:pt x="786674" y="812800"/>
                  </a:cubicBezTo>
                  <a:lnTo>
                    <a:pt x="26126" y="812800"/>
                  </a:lnTo>
                  <a:cubicBezTo>
                    <a:pt x="19197" y="812800"/>
                    <a:pt x="12552" y="810047"/>
                    <a:pt x="7652" y="805148"/>
                  </a:cubicBezTo>
                  <a:cubicBezTo>
                    <a:pt x="2753" y="800248"/>
                    <a:pt x="0" y="793603"/>
                    <a:pt x="0" y="786674"/>
                  </a:cubicBezTo>
                  <a:lnTo>
                    <a:pt x="0" y="26126"/>
                  </a:lnTo>
                  <a:cubicBezTo>
                    <a:pt x="0" y="19197"/>
                    <a:pt x="2753" y="12552"/>
                    <a:pt x="7652" y="7652"/>
                  </a:cubicBezTo>
                  <a:cubicBezTo>
                    <a:pt x="12552" y="2753"/>
                    <a:pt x="19197" y="0"/>
                    <a:pt x="26126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25046" r="0" b="-250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1950" y="813900"/>
            <a:ext cx="9237271" cy="406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9"/>
              </a:lnSpc>
            </a:pPr>
            <a:r>
              <a:rPr lang="en-US" sz="6999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“Sistema de Gestión de Libros Electrónicos en Go”</a:t>
            </a:r>
          </a:p>
          <a:p>
            <a:pPr algn="l" marL="0" indent="0" lvl="1">
              <a:lnSpc>
                <a:spcPts val="79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49246" y="6728461"/>
            <a:ext cx="7782679" cy="216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Go es un lenguaje de programación creado por Google que es rápido, eficiente y fácil de aprender. Se destaca por su capacidad para manejar aplicaciones concurrentes y servicios web, ideal para crear programas robustos y escalables. Usamos Go porque permite desarrollar tanto aplicaciones de consola como servicios web RESTful de forma sencilla y eficiente.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936" y="4528695"/>
            <a:ext cx="8115300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60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¿Qué es Go y por qué lo usamos?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967940" y="6520453"/>
            <a:ext cx="4109339" cy="2737847"/>
          </a:xfrm>
          <a:custGeom>
            <a:avLst/>
            <a:gdLst/>
            <a:ahLst/>
            <a:cxnLst/>
            <a:rect r="r" b="b" t="t" l="l"/>
            <a:pathLst>
              <a:path h="2737847" w="4109339">
                <a:moveTo>
                  <a:pt x="0" y="0"/>
                </a:moveTo>
                <a:lnTo>
                  <a:pt x="4109339" y="0"/>
                </a:lnTo>
                <a:lnTo>
                  <a:pt x="4109339" y="2737847"/>
                </a:lnTo>
                <a:lnTo>
                  <a:pt x="0" y="2737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68679" y="6368873"/>
            <a:ext cx="4613564" cy="3229495"/>
          </a:xfrm>
          <a:custGeom>
            <a:avLst/>
            <a:gdLst/>
            <a:ahLst/>
            <a:cxnLst/>
            <a:rect r="r" b="b" t="t" l="l"/>
            <a:pathLst>
              <a:path h="3229495" w="4613564">
                <a:moveTo>
                  <a:pt x="0" y="0"/>
                </a:moveTo>
                <a:lnTo>
                  <a:pt x="4613564" y="0"/>
                </a:lnTo>
                <a:lnTo>
                  <a:pt x="4613564" y="3229495"/>
                </a:lnTo>
                <a:lnTo>
                  <a:pt x="0" y="32294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36704" y="2965367"/>
            <a:ext cx="13214593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Obje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tivo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19050" y="4626710"/>
            <a:ext cx="12849901" cy="146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El objetivo de este proyecto es desarrollar un sistema que permita gestionar libros electrónicos, con funcionalidades para agregar, listar y buscar libros tanto desde la consola como mediante servicios web. Además, integrar todos los temas aprendidos en la materia, como estructuras de datos, POO, interfaces, concurrencia y desarrollo web.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8877" y="771880"/>
            <a:ext cx="10663286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Func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ionalidades del sistema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76843" y="3427457"/>
            <a:ext cx="5133492" cy="4939136"/>
            <a:chOff x="0" y="0"/>
            <a:chExt cx="1864975" cy="1794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51750" y="5436948"/>
            <a:ext cx="3983678" cy="427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POST /libros/agregar</a:t>
            </a:r>
          </a:p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GET /libros</a:t>
            </a:r>
          </a:p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GET /libros/autor?autor=Nombre</a:t>
            </a:r>
          </a:p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GET/libros/categoria?categoria=Nombre</a:t>
            </a:r>
          </a:p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DELETE /libros/eliminar?id=ID</a:t>
            </a: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</a:p>
          <a:p>
            <a:pPr algn="just" marL="0" indent="0" lvl="0">
              <a:lnSpc>
                <a:spcPts val="2448"/>
              </a:lnSpc>
            </a:pPr>
          </a:p>
          <a:p>
            <a:pPr algn="just" marL="0" indent="0" lvl="0">
              <a:lnSpc>
                <a:spcPts val="2448"/>
              </a:lnSpc>
            </a:pPr>
          </a:p>
          <a:p>
            <a:pPr algn="just" marL="0" indent="0" lvl="0">
              <a:lnSpc>
                <a:spcPts val="2448"/>
              </a:lnSpc>
            </a:pPr>
          </a:p>
          <a:p>
            <a:pPr algn="just" marL="0" indent="0" lvl="0">
              <a:lnSpc>
                <a:spcPts val="244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259091" y="3427457"/>
            <a:ext cx="5133492" cy="4939136"/>
            <a:chOff x="0" y="0"/>
            <a:chExt cx="1864975" cy="1794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5417" y="3427457"/>
            <a:ext cx="5133492" cy="4939136"/>
            <a:chOff x="0" y="0"/>
            <a:chExt cx="1864975" cy="17943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82105" y="5436948"/>
            <a:ext cx="3887465" cy="152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7565" indent="-188783" lvl="1">
              <a:lnSpc>
                <a:spcPts val="2448"/>
              </a:lnSpc>
              <a:buFont typeface="Arial"/>
              <a:buChar char="•"/>
            </a:pPr>
            <a:r>
              <a:rPr lang="en-US" b="true" sz="1748" spc="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Agregar libro</a:t>
            </a:r>
          </a:p>
          <a:p>
            <a:pPr algn="just">
              <a:lnSpc>
                <a:spcPts val="2448"/>
              </a:lnSpc>
            </a:pPr>
          </a:p>
          <a:p>
            <a:pPr algn="just" marL="377565" indent="-188783" lvl="1">
              <a:lnSpc>
                <a:spcPts val="2448"/>
              </a:lnSpc>
              <a:buFont typeface="Arial"/>
              <a:buChar char="•"/>
            </a:pPr>
            <a:r>
              <a:rPr lang="en-US" b="true" sz="1748" spc="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Listar libros</a:t>
            </a:r>
          </a:p>
          <a:p>
            <a:pPr algn="just">
              <a:lnSpc>
                <a:spcPts val="2448"/>
              </a:lnSpc>
            </a:pPr>
          </a:p>
          <a:p>
            <a:pPr algn="just" marL="377565" indent="-188783" lvl="1">
              <a:lnSpc>
                <a:spcPts val="2448"/>
              </a:lnSpc>
              <a:buFont typeface="Arial"/>
              <a:buChar char="•"/>
            </a:pPr>
            <a:r>
              <a:rPr lang="en-US" b="true" sz="1748" spc="27">
                <a:solidFill>
                  <a:srgbClr val="D5E6E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Buscar libros por autor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18431" y="5436948"/>
            <a:ext cx="3887465" cy="305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PUT /libros/editar?id=ID</a:t>
            </a: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GET /libros/count</a:t>
            </a: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  <a:r>
              <a:rPr lang="en-US" b="true" sz="1748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GET /libros/titulos</a:t>
            </a: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</a:p>
          <a:p>
            <a:pPr algn="just">
              <a:lnSpc>
                <a:spcPts val="2448"/>
              </a:lnSpc>
            </a:pPr>
          </a:p>
          <a:p>
            <a:pPr algn="just" marL="0" indent="0" lvl="0">
              <a:lnSpc>
                <a:spcPts val="2448"/>
              </a:lnSpc>
            </a:pPr>
          </a:p>
          <a:p>
            <a:pPr algn="just" marL="0" indent="0" lvl="0">
              <a:lnSpc>
                <a:spcPts val="244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686669" y="4081519"/>
            <a:ext cx="2278336" cy="121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415"/>
              </a:lnSpc>
              <a:spcBef>
                <a:spcPct val="0"/>
              </a:spcBef>
            </a:pPr>
            <a:r>
              <a:rPr lang="en-US" sz="8259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01.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4421" y="4081519"/>
            <a:ext cx="2278336" cy="121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415"/>
              </a:lnSpc>
              <a:spcBef>
                <a:spcPct val="0"/>
              </a:spcBef>
            </a:pPr>
            <a:r>
              <a:rPr lang="en-US" sz="8259" strike="noStrike" u="none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22995" y="4081519"/>
            <a:ext cx="2278336" cy="121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415"/>
              </a:lnSpc>
              <a:spcBef>
                <a:spcPct val="0"/>
              </a:spcBef>
            </a:pPr>
            <a:r>
              <a:rPr lang="en-US" sz="8259" strike="noStrike" u="none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03.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2684" y="1642667"/>
            <a:ext cx="8307726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T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emas aplicados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840023" y="3997901"/>
            <a:ext cx="6111055" cy="2291199"/>
            <a:chOff x="0" y="0"/>
            <a:chExt cx="2045726" cy="766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06367" y="4273868"/>
            <a:ext cx="4978367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95"/>
              </a:lnSpc>
              <a:spcBef>
                <a:spcPct val="0"/>
              </a:spcBef>
            </a:pPr>
            <a:r>
              <a:rPr lang="en-US" b="true" sz="1700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</a:t>
            </a:r>
            <a:r>
              <a:rPr lang="en-US" b="true" sz="1700" spc="27" u="none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structuras de control de flujo, especialmente ciclos for para recorrer listas y condicionales if para validaciones.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40023" y="1373327"/>
            <a:ext cx="6111055" cy="2291199"/>
            <a:chOff x="0" y="0"/>
            <a:chExt cx="2045726" cy="7669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406367" y="1672695"/>
            <a:ext cx="4978367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95"/>
              </a:lnSpc>
              <a:spcBef>
                <a:spcPct val="0"/>
              </a:spcBef>
            </a:pPr>
            <a:r>
              <a:rPr lang="en-US" b="true" sz="1700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Funci</a:t>
            </a:r>
            <a:r>
              <a:rPr lang="en-US" b="true" sz="1700" spc="27" u="none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ones para organizar el código y facilitar su mantenimiento.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840023" y="6622474"/>
            <a:ext cx="6111055" cy="2291199"/>
            <a:chOff x="0" y="0"/>
            <a:chExt cx="2045726" cy="766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5726" cy="766998"/>
            </a:xfrm>
            <a:custGeom>
              <a:avLst/>
              <a:gdLst/>
              <a:ahLst/>
              <a:cxnLst/>
              <a:rect r="r" b="b" t="t" l="l"/>
              <a:pathLst>
                <a:path h="766998" w="2045726">
                  <a:moveTo>
                    <a:pt x="19003" y="0"/>
                  </a:moveTo>
                  <a:lnTo>
                    <a:pt x="2026723" y="0"/>
                  </a:lnTo>
                  <a:cubicBezTo>
                    <a:pt x="2031763" y="0"/>
                    <a:pt x="2036596" y="2002"/>
                    <a:pt x="2040160" y="5566"/>
                  </a:cubicBezTo>
                  <a:cubicBezTo>
                    <a:pt x="2043724" y="9130"/>
                    <a:pt x="2045726" y="13963"/>
                    <a:pt x="2045726" y="19003"/>
                  </a:cubicBezTo>
                  <a:lnTo>
                    <a:pt x="2045726" y="747995"/>
                  </a:lnTo>
                  <a:cubicBezTo>
                    <a:pt x="2045726" y="753034"/>
                    <a:pt x="2043724" y="757868"/>
                    <a:pt x="2040160" y="761432"/>
                  </a:cubicBezTo>
                  <a:cubicBezTo>
                    <a:pt x="2036596" y="764996"/>
                    <a:pt x="2031763" y="766998"/>
                    <a:pt x="2026723" y="766998"/>
                  </a:cubicBezTo>
                  <a:lnTo>
                    <a:pt x="19003" y="766998"/>
                  </a:lnTo>
                  <a:cubicBezTo>
                    <a:pt x="13963" y="766998"/>
                    <a:pt x="9130" y="764996"/>
                    <a:pt x="5566" y="761432"/>
                  </a:cubicBezTo>
                  <a:cubicBezTo>
                    <a:pt x="2002" y="757868"/>
                    <a:pt x="0" y="753034"/>
                    <a:pt x="0" y="747995"/>
                  </a:cubicBezTo>
                  <a:lnTo>
                    <a:pt x="0" y="19003"/>
                  </a:lnTo>
                  <a:cubicBezTo>
                    <a:pt x="0" y="13963"/>
                    <a:pt x="2002" y="9130"/>
                    <a:pt x="5566" y="5566"/>
                  </a:cubicBezTo>
                  <a:cubicBezTo>
                    <a:pt x="9130" y="2002"/>
                    <a:pt x="13963" y="0"/>
                    <a:pt x="19003" y="0"/>
                  </a:cubicBezTo>
                  <a:close/>
                </a:path>
              </a:pathLst>
            </a:custGeom>
            <a:solidFill>
              <a:srgbClr val="AED0D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2045726" cy="681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406367" y="6898441"/>
            <a:ext cx="4978367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95"/>
              </a:lnSpc>
              <a:spcBef>
                <a:spcPct val="0"/>
              </a:spcBef>
            </a:pPr>
            <a:r>
              <a:rPr lang="en-US" b="true" sz="1700" spc="27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</a:t>
            </a:r>
            <a:r>
              <a:rPr lang="en-US" b="true" sz="1700" spc="27" u="none">
                <a:solidFill>
                  <a:srgbClr val="12507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 de slices para almacenar y manejar la lista de libros dinámicamente.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80329"/>
            <a:ext cx="7782679" cy="470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En este proyecto se aplicaron los siguientes temas de la asignatura:</a:t>
            </a:r>
          </a:p>
          <a:p>
            <a:pPr algn="l">
              <a:lnSpc>
                <a:spcPts val="2880"/>
              </a:lnSpc>
            </a:pPr>
          </a:p>
          <a:p>
            <a:pPr algn="l" marL="431804" indent="-215902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Programación orientada a objetos con structs y encapsulación mediante métodos getters y setters.</a:t>
            </a:r>
          </a:p>
          <a:p>
            <a:pPr algn="l" marL="431804" indent="-215902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Interfaces para definir comportamientos comunes (como la interfaz Printable).</a:t>
            </a:r>
          </a:p>
          <a:p>
            <a:pPr algn="l" marL="431804" indent="-215902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Desarrollo de servicios web usando el paquete net/http.</a:t>
            </a:r>
          </a:p>
          <a:p>
            <a:pPr algn="l" marL="431804" indent="-215902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Serialización y deserialización de datos en formato JSON para la comunicación con los servicios.</a:t>
            </a:r>
          </a:p>
          <a:p>
            <a:pPr algn="l" marL="431804" indent="-215902" lvl="1">
              <a:lnSpc>
                <a:spcPts val="2880"/>
              </a:lnSpc>
              <a:buFont typeface="Arial"/>
              <a:buChar char="•"/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Potencial aplicación de concurrencia (aunque no implementada, se considera para futuras mejoras).</a:t>
            </a:r>
          </a:p>
          <a:p>
            <a:pPr algn="l">
              <a:lnSpc>
                <a:spcPts val="288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27623" y="-369661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257486" y="1735767"/>
            <a:ext cx="6815467" cy="68154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126" y="0"/>
                  </a:moveTo>
                  <a:lnTo>
                    <a:pt x="786674" y="0"/>
                  </a:lnTo>
                  <a:cubicBezTo>
                    <a:pt x="793603" y="0"/>
                    <a:pt x="800248" y="2753"/>
                    <a:pt x="805148" y="7652"/>
                  </a:cubicBezTo>
                  <a:cubicBezTo>
                    <a:pt x="810047" y="12552"/>
                    <a:pt x="812800" y="19197"/>
                    <a:pt x="812800" y="26126"/>
                  </a:cubicBezTo>
                  <a:lnTo>
                    <a:pt x="812800" y="786674"/>
                  </a:lnTo>
                  <a:cubicBezTo>
                    <a:pt x="812800" y="793603"/>
                    <a:pt x="810047" y="800248"/>
                    <a:pt x="805148" y="805148"/>
                  </a:cubicBezTo>
                  <a:cubicBezTo>
                    <a:pt x="800248" y="810047"/>
                    <a:pt x="793603" y="812800"/>
                    <a:pt x="786674" y="812800"/>
                  </a:cubicBezTo>
                  <a:lnTo>
                    <a:pt x="26126" y="812800"/>
                  </a:lnTo>
                  <a:cubicBezTo>
                    <a:pt x="19197" y="812800"/>
                    <a:pt x="12552" y="810047"/>
                    <a:pt x="7652" y="805148"/>
                  </a:cubicBezTo>
                  <a:cubicBezTo>
                    <a:pt x="2753" y="800248"/>
                    <a:pt x="0" y="793603"/>
                    <a:pt x="0" y="786674"/>
                  </a:cubicBezTo>
                  <a:lnTo>
                    <a:pt x="0" y="26126"/>
                  </a:lnTo>
                  <a:cubicBezTo>
                    <a:pt x="0" y="19197"/>
                    <a:pt x="2753" y="12552"/>
                    <a:pt x="7652" y="7652"/>
                  </a:cubicBezTo>
                  <a:cubicBezTo>
                    <a:pt x="12552" y="2753"/>
                    <a:pt x="19197" y="0"/>
                    <a:pt x="2612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5046" r="0" b="-25046"/>
              </a:stretch>
            </a:blipFill>
          </p:spPr>
        </p:sp>
      </p:grpSp>
      <p:graphicFrame>
        <p:nvGraphicFramePr>
          <p:cNvPr name="Object 8" id="8"/>
          <p:cNvGraphicFramePr/>
          <p:nvPr/>
        </p:nvGraphicFramePr>
        <p:xfrm>
          <a:off x="1028700" y="1394282"/>
          <a:ext cx="5029200" cy="4076700"/>
        </p:xfrm>
        <a:graphic>
          <a:graphicData uri="http://schemas.openxmlformats.org/presentationml/2006/ole">
            <p:oleObj imgW="6032500" imgH="5080000" r:id="rId11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640830" y="5406820"/>
            <a:ext cx="7266944" cy="385148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44000" y="2596674"/>
            <a:ext cx="8115300" cy="24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Serv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icios web creados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525" y="792724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D0E6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1122280"/>
            <a:ext cx="13214593" cy="493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12507A"/>
                </a:solidFill>
                <a:latin typeface="Lazydog"/>
                <a:ea typeface="Lazydog"/>
                <a:cs typeface="Lazydog"/>
                <a:sym typeface="Lazydog"/>
              </a:rPr>
              <a:t>Visualización del futuro</a:t>
            </a:r>
          </a:p>
          <a:p>
            <a:pPr algn="ctr">
              <a:lnSpc>
                <a:spcPts val="9690"/>
              </a:lnSpc>
              <a:spcBef>
                <a:spcPct val="0"/>
              </a:spcBef>
            </a:pPr>
          </a:p>
          <a:p>
            <a:pPr algn="ctr">
              <a:lnSpc>
                <a:spcPts val="969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611902" y="1695061"/>
            <a:ext cx="2817367" cy="287486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029824" y="5789163"/>
            <a:ext cx="3378451" cy="3327775"/>
          </a:xfrm>
          <a:prstGeom prst="rect">
            <a:avLst/>
          </a:prstGeom>
        </p:spPr>
      </p:pic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18917" r="0" b="18917"/>
          <a:stretch>
            <a:fillRect/>
          </a:stretch>
        </p:blipFill>
        <p:spPr>
          <a:xfrm flipH="false" flipV="false" rot="0">
            <a:off x="4993819" y="6063195"/>
            <a:ext cx="8618083" cy="305374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719050" y="4380308"/>
            <a:ext cx="12849901" cy="146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1900">
                <a:solidFill>
                  <a:srgbClr val="12507A"/>
                </a:solidFill>
                <a:latin typeface="Public Sans"/>
                <a:ea typeface="Public Sans"/>
                <a:cs typeface="Public Sans"/>
                <a:sym typeface="Public Sans"/>
              </a:rPr>
              <a:t>Este sistema tiene el potencial de evolucionar hacia una plataforma más completa para bibliotecas escolares o personales. En el futuro, podría incluir funcionalidades como recomendaciones inteligent</a:t>
            </a:r>
            <a:r>
              <a:rPr lang="en-US" sz="1900">
                <a:solidFill>
                  <a:srgbClr val="12507A"/>
                </a:solidFill>
                <a:latin typeface="Public Sans"/>
                <a:ea typeface="Public Sans"/>
                <a:cs typeface="Public Sans"/>
                <a:sym typeface="Public Sans"/>
              </a:rPr>
              <a:t>es mediante IA, una aplicación móvil, gestión de préstamos de libros digitales, sincronización en la nube para acceso desde múltiples dispositivos, y una interfaz amigable para usuarios.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392042"/>
            <a:ext cx="16230600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D</a:t>
            </a:r>
            <a:r>
              <a:rPr lang="en-US" sz="8500" strike="noStrike" u="none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ificultades y aprendizajes</a:t>
            </a:r>
          </a:p>
        </p:txBody>
      </p:sp>
      <p:sp>
        <p:nvSpPr>
          <p:cNvPr name="AutoShape 5" id="5"/>
          <p:cNvSpPr/>
          <p:nvPr/>
        </p:nvSpPr>
        <p:spPr>
          <a:xfrm>
            <a:off x="-886757" y="5023724"/>
            <a:ext cx="20061513" cy="0"/>
          </a:xfrm>
          <a:prstGeom prst="line">
            <a:avLst/>
          </a:prstGeom>
          <a:ln cap="flat" w="28575">
            <a:solidFill>
              <a:srgbClr val="D5E6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4318712" y="4772696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45915" y="4772696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71316" y="4772696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96717" y="4772696"/>
            <a:ext cx="502056" cy="50205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5E6E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6717" y="5564822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89618" y="5564822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02.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82520" y="5564822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18712" y="5564822"/>
            <a:ext cx="21973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04.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71316" y="6396673"/>
            <a:ext cx="2472572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</a:t>
            </a: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 principio tuve errores al serializar y deserializar los datos enviados al servidor, especialmente cuando se recibía información incompleta o mal estructurada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44896" y="6396673"/>
            <a:ext cx="2472572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Ap</a:t>
            </a: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rendí a dividir las funciones, manejar rutas específicas y enviar respuestas adecuadas al cliente usando JSON.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18712" y="6396673"/>
            <a:ext cx="2472572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Al </a:t>
            </a: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reutilizar mi código de consola y adaptarlo a servicios web, reforcé mis conocimientos sobre programación orientada a objetos en Go y encapsulación.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496717" y="6396673"/>
            <a:ext cx="2472572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N</a:t>
            </a:r>
            <a:r>
              <a:rPr lang="en-US" sz="1500" b="true">
                <a:solidFill>
                  <a:srgbClr val="D5E6EB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o tenía experiencia previa usando el paquete net/http y me costó entender cómo manejar métodos como GET, POST o PUT correctamente.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401102" y="9462410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6"/>
                </a:lnTo>
                <a:lnTo>
                  <a:pt x="0" y="2868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-346977" y="-1033925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9495663" y="8888639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2"/>
                </a:lnTo>
                <a:lnTo>
                  <a:pt x="0" y="279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16720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20903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0229283" y="2099318"/>
            <a:ext cx="7971671" cy="6088364"/>
          </a:xfrm>
          <a:custGeom>
            <a:avLst/>
            <a:gdLst/>
            <a:ahLst/>
            <a:cxnLst/>
            <a:rect r="r" b="b" t="t" l="l"/>
            <a:pathLst>
              <a:path h="6088364" w="7971671">
                <a:moveTo>
                  <a:pt x="0" y="0"/>
                </a:moveTo>
                <a:lnTo>
                  <a:pt x="7971671" y="0"/>
                </a:lnTo>
                <a:lnTo>
                  <a:pt x="7971671" y="6088364"/>
                </a:lnTo>
                <a:lnTo>
                  <a:pt x="0" y="6088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504950" y="3177647"/>
            <a:ext cx="8202295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690"/>
              </a:lnSpc>
            </a:pPr>
            <a:r>
              <a:rPr lang="en-US" sz="8500">
                <a:solidFill>
                  <a:srgbClr val="D5E6EB"/>
                </a:solidFill>
                <a:latin typeface="Lazydog"/>
                <a:ea typeface="Lazydog"/>
                <a:cs typeface="Lazydog"/>
                <a:sym typeface="Lazydog"/>
              </a:rPr>
              <a:t>Conclusión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4758" y="5039069"/>
            <a:ext cx="7782679" cy="180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Public Sans"/>
                <a:ea typeface="Public Sans"/>
                <a:cs typeface="Public Sans"/>
                <a:sym typeface="Public Sans"/>
              </a:rPr>
              <a:t>Este proyecto integró satisfactoriamente los conocimientos adquiridos en la asignatura, permitiéndome crear una aplicación funcional y escalable en Go. Aprendí a combinar programación orientada a objetos, manejo de datos y desarrollo web, logrando un sistema que puede crecer y adaptarse a futuras necesidades.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DAGrwxpTGNU</dc:identifier>
  <dcterms:modified xsi:type="dcterms:W3CDTF">2011-08-01T06:04:30Z</dcterms:modified>
  <cp:revision>1</cp:revision>
  <dc:title>evaluacion contacto con el</dc:title>
</cp:coreProperties>
</file>